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9" r:id="rId4"/>
    <p:sldId id="258"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viu Ionut Tanase" initials="ST" lastIdx="1" clrIdx="0">
    <p:extLst>
      <p:ext uri="{19B8F6BF-5375-455C-9EA6-DF929625EA0E}">
        <p15:presenceInfo xmlns:p15="http://schemas.microsoft.com/office/powerpoint/2012/main" userId="a4c16d7ca59900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1" d="100"/>
          <a:sy n="101" d="100"/>
        </p:scale>
        <p:origin x="494"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11T03:46:20.357" idx="1">
    <p:pos x="2936" y="1293"/>
    <p:text>Fig 1</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6C04DEA-9504-45F6-B739-9D207CD73412}" type="datetimeFigureOut">
              <a:rPr lang="ro-RO" smtClean="0"/>
              <a:t>11.10.2023</a:t>
            </a:fld>
            <a:endParaRPr lang="ro-RO"/>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ro-RO"/>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6BBFEC7-21EB-4B73-A680-5847F49D67EA}" type="slidenum">
              <a:rPr lang="ro-RO" smtClean="0"/>
              <a:t>‹#›</a:t>
            </a:fld>
            <a:endParaRPr lang="ro-RO"/>
          </a:p>
        </p:txBody>
      </p:sp>
    </p:spTree>
    <p:extLst>
      <p:ext uri="{BB962C8B-B14F-4D97-AF65-F5344CB8AC3E}">
        <p14:creationId xmlns:p14="http://schemas.microsoft.com/office/powerpoint/2010/main" val="1865338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C04DEA-9504-45F6-B739-9D207CD73412}" type="datetimeFigureOut">
              <a:rPr lang="ro-RO" smtClean="0"/>
              <a:t>11.10.2023</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A6BBFEC7-21EB-4B73-A680-5847F49D67EA}" type="slidenum">
              <a:rPr lang="ro-RO" smtClean="0"/>
              <a:t>‹#›</a:t>
            </a:fld>
            <a:endParaRPr lang="ro-RO"/>
          </a:p>
        </p:txBody>
      </p:sp>
    </p:spTree>
    <p:extLst>
      <p:ext uri="{BB962C8B-B14F-4D97-AF65-F5344CB8AC3E}">
        <p14:creationId xmlns:p14="http://schemas.microsoft.com/office/powerpoint/2010/main" val="3316933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C04DEA-9504-45F6-B739-9D207CD73412}" type="datetimeFigureOut">
              <a:rPr lang="ro-RO" smtClean="0"/>
              <a:t>11.10.2023</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A6BBFEC7-21EB-4B73-A680-5847F49D67EA}" type="slidenum">
              <a:rPr lang="ro-RO" smtClean="0"/>
              <a:t>‹#›</a:t>
            </a:fld>
            <a:endParaRPr lang="ro-RO"/>
          </a:p>
        </p:txBody>
      </p:sp>
    </p:spTree>
    <p:extLst>
      <p:ext uri="{BB962C8B-B14F-4D97-AF65-F5344CB8AC3E}">
        <p14:creationId xmlns:p14="http://schemas.microsoft.com/office/powerpoint/2010/main" val="4168312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C04DEA-9504-45F6-B739-9D207CD73412}" type="datetimeFigureOut">
              <a:rPr lang="ro-RO" smtClean="0"/>
              <a:t>11.10.2023</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A6BBFEC7-21EB-4B73-A680-5847F49D67EA}" type="slidenum">
              <a:rPr lang="ro-RO" smtClean="0"/>
              <a:t>‹#›</a:t>
            </a:fld>
            <a:endParaRPr lang="ro-RO"/>
          </a:p>
        </p:txBody>
      </p:sp>
    </p:spTree>
    <p:extLst>
      <p:ext uri="{BB962C8B-B14F-4D97-AF65-F5344CB8AC3E}">
        <p14:creationId xmlns:p14="http://schemas.microsoft.com/office/powerpoint/2010/main" val="235336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C04DEA-9504-45F6-B739-9D207CD73412}" type="datetimeFigureOut">
              <a:rPr lang="ro-RO" smtClean="0"/>
              <a:t>11.10.2023</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A6BBFEC7-21EB-4B73-A680-5847F49D67EA}" type="slidenum">
              <a:rPr lang="ro-RO" smtClean="0"/>
              <a:t>‹#›</a:t>
            </a:fld>
            <a:endParaRPr lang="ro-RO"/>
          </a:p>
        </p:txBody>
      </p:sp>
    </p:spTree>
    <p:extLst>
      <p:ext uri="{BB962C8B-B14F-4D97-AF65-F5344CB8AC3E}">
        <p14:creationId xmlns:p14="http://schemas.microsoft.com/office/powerpoint/2010/main" val="2402074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C04DEA-9504-45F6-B739-9D207CD73412}" type="datetimeFigureOut">
              <a:rPr lang="ro-RO" smtClean="0"/>
              <a:t>11.10.2023</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A6BBFEC7-21EB-4B73-A680-5847F49D67EA}" type="slidenum">
              <a:rPr lang="ro-RO" smtClean="0"/>
              <a:t>‹#›</a:t>
            </a:fld>
            <a:endParaRPr lang="ro-RO"/>
          </a:p>
        </p:txBody>
      </p:sp>
    </p:spTree>
    <p:extLst>
      <p:ext uri="{BB962C8B-B14F-4D97-AF65-F5344CB8AC3E}">
        <p14:creationId xmlns:p14="http://schemas.microsoft.com/office/powerpoint/2010/main" val="3918369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04DEA-9504-45F6-B739-9D207CD73412}" type="datetimeFigureOut">
              <a:rPr lang="ro-RO" smtClean="0"/>
              <a:t>11.10.2023</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A6BBFEC7-21EB-4B73-A680-5847F49D67EA}" type="slidenum">
              <a:rPr lang="ro-RO" smtClean="0"/>
              <a:t>‹#›</a:t>
            </a:fld>
            <a:endParaRPr lang="ro-RO"/>
          </a:p>
        </p:txBody>
      </p:sp>
    </p:spTree>
    <p:extLst>
      <p:ext uri="{BB962C8B-B14F-4D97-AF65-F5344CB8AC3E}">
        <p14:creationId xmlns:p14="http://schemas.microsoft.com/office/powerpoint/2010/main" val="2984881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04DEA-9504-45F6-B739-9D207CD73412}" type="datetimeFigureOut">
              <a:rPr lang="ro-RO" smtClean="0"/>
              <a:t>11.10.2023</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A6BBFEC7-21EB-4B73-A680-5847F49D67EA}" type="slidenum">
              <a:rPr lang="ro-RO" smtClean="0"/>
              <a:t>‹#›</a:t>
            </a:fld>
            <a:endParaRPr lang="ro-RO"/>
          </a:p>
        </p:txBody>
      </p:sp>
    </p:spTree>
    <p:extLst>
      <p:ext uri="{BB962C8B-B14F-4D97-AF65-F5344CB8AC3E}">
        <p14:creationId xmlns:p14="http://schemas.microsoft.com/office/powerpoint/2010/main" val="3157186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04DEA-9504-45F6-B739-9D207CD73412}" type="datetimeFigureOut">
              <a:rPr lang="ro-RO" smtClean="0"/>
              <a:t>11.10.2023</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A6BBFEC7-21EB-4B73-A680-5847F49D67EA}" type="slidenum">
              <a:rPr lang="ro-RO" smtClean="0"/>
              <a:t>‹#›</a:t>
            </a:fld>
            <a:endParaRPr lang="ro-RO"/>
          </a:p>
        </p:txBody>
      </p:sp>
    </p:spTree>
    <p:extLst>
      <p:ext uri="{BB962C8B-B14F-4D97-AF65-F5344CB8AC3E}">
        <p14:creationId xmlns:p14="http://schemas.microsoft.com/office/powerpoint/2010/main" val="2918809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66C04DEA-9504-45F6-B739-9D207CD73412}" type="datetimeFigureOut">
              <a:rPr lang="ro-RO" smtClean="0"/>
              <a:t>11.10.2023</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6BBFEC7-21EB-4B73-A680-5847F49D67EA}" type="slidenum">
              <a:rPr lang="ro-RO" smtClean="0"/>
              <a:t>‹#›</a:t>
            </a:fld>
            <a:endParaRPr lang="ro-RO"/>
          </a:p>
        </p:txBody>
      </p:sp>
    </p:spTree>
    <p:extLst>
      <p:ext uri="{BB962C8B-B14F-4D97-AF65-F5344CB8AC3E}">
        <p14:creationId xmlns:p14="http://schemas.microsoft.com/office/powerpoint/2010/main" val="2097611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6C04DEA-9504-45F6-B739-9D207CD73412}" type="datetimeFigureOut">
              <a:rPr lang="ro-RO" smtClean="0"/>
              <a:t>11.10.2023</a:t>
            </a:fld>
            <a:endParaRPr lang="ro-RO"/>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ro-RO"/>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6BBFEC7-21EB-4B73-A680-5847F49D67EA}" type="slidenum">
              <a:rPr lang="ro-RO" smtClean="0"/>
              <a:t>‹#›</a:t>
            </a:fld>
            <a:endParaRPr lang="ro-RO"/>
          </a:p>
        </p:txBody>
      </p:sp>
    </p:spTree>
    <p:extLst>
      <p:ext uri="{BB962C8B-B14F-4D97-AF65-F5344CB8AC3E}">
        <p14:creationId xmlns:p14="http://schemas.microsoft.com/office/powerpoint/2010/main" val="1148511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6C04DEA-9504-45F6-B739-9D207CD73412}" type="datetimeFigureOut">
              <a:rPr lang="ro-RO" smtClean="0"/>
              <a:t>11.10.2023</a:t>
            </a:fld>
            <a:endParaRPr lang="ro-RO"/>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ro-RO"/>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6BBFEC7-21EB-4B73-A680-5847F49D67EA}" type="slidenum">
              <a:rPr lang="ro-RO" smtClean="0"/>
              <a:t>‹#›</a:t>
            </a:fld>
            <a:endParaRPr lang="ro-RO"/>
          </a:p>
        </p:txBody>
      </p:sp>
    </p:spTree>
    <p:extLst>
      <p:ext uri="{BB962C8B-B14F-4D97-AF65-F5344CB8AC3E}">
        <p14:creationId xmlns:p14="http://schemas.microsoft.com/office/powerpoint/2010/main" val="28139164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8656-C9A0-794D-49A3-DF4193B8BB4D}"/>
              </a:ext>
            </a:extLst>
          </p:cNvPr>
          <p:cNvSpPr>
            <a:spLocks noGrp="1"/>
          </p:cNvSpPr>
          <p:nvPr>
            <p:ph type="ctrTitle"/>
          </p:nvPr>
        </p:nvSpPr>
        <p:spPr/>
        <p:txBody>
          <a:bodyPr/>
          <a:lstStyle/>
          <a:p>
            <a:pPr algn="ctr"/>
            <a:r>
              <a:rPr lang="en-US" dirty="0">
                <a:solidFill>
                  <a:schemeClr val="tx1"/>
                </a:solidFill>
              </a:rPr>
              <a:t>Automatic Wiper ECU</a:t>
            </a:r>
            <a:endParaRPr lang="ro-RO" dirty="0">
              <a:solidFill>
                <a:schemeClr val="tx1"/>
              </a:solidFill>
            </a:endParaRPr>
          </a:p>
        </p:txBody>
      </p:sp>
      <p:sp>
        <p:nvSpPr>
          <p:cNvPr id="3" name="Subtitle 2">
            <a:extLst>
              <a:ext uri="{FF2B5EF4-FFF2-40B4-BE49-F238E27FC236}">
                <a16:creationId xmlns:a16="http://schemas.microsoft.com/office/drawing/2014/main" id="{E30C5EEB-FA55-EA9D-60FF-65C497A2425D}"/>
              </a:ext>
            </a:extLst>
          </p:cNvPr>
          <p:cNvSpPr>
            <a:spLocks noGrp="1"/>
          </p:cNvSpPr>
          <p:nvPr>
            <p:ph type="subTitle" idx="1"/>
          </p:nvPr>
        </p:nvSpPr>
        <p:spPr>
          <a:xfrm>
            <a:off x="667512" y="4441613"/>
            <a:ext cx="9228201" cy="1645920"/>
          </a:xfrm>
        </p:spPr>
        <p:txBody>
          <a:bodyPr/>
          <a:lstStyle/>
          <a:p>
            <a:r>
              <a:rPr lang="en-US" dirty="0"/>
              <a:t>Name: Tanase Silviu Ionut</a:t>
            </a:r>
          </a:p>
          <a:p>
            <a:r>
              <a:rPr lang="en-US" dirty="0"/>
              <a:t>Date: 10.10.2023</a:t>
            </a:r>
            <a:endParaRPr lang="ro-RO" dirty="0"/>
          </a:p>
        </p:txBody>
      </p:sp>
    </p:spTree>
    <p:extLst>
      <p:ext uri="{BB962C8B-B14F-4D97-AF65-F5344CB8AC3E}">
        <p14:creationId xmlns:p14="http://schemas.microsoft.com/office/powerpoint/2010/main" val="3681525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3682-60C8-9F62-A752-3EFBFDCC54EC}"/>
              </a:ext>
            </a:extLst>
          </p:cNvPr>
          <p:cNvSpPr>
            <a:spLocks noGrp="1"/>
          </p:cNvSpPr>
          <p:nvPr>
            <p:ph type="title"/>
          </p:nvPr>
        </p:nvSpPr>
        <p:spPr/>
        <p:txBody>
          <a:bodyPr/>
          <a:lstStyle/>
          <a:p>
            <a:r>
              <a:rPr lang="en-US" dirty="0"/>
              <a:t>Introduction</a:t>
            </a:r>
            <a:endParaRPr lang="ro-RO" dirty="0"/>
          </a:p>
        </p:txBody>
      </p:sp>
      <p:sp>
        <p:nvSpPr>
          <p:cNvPr id="3" name="Content Placeholder 2">
            <a:extLst>
              <a:ext uri="{FF2B5EF4-FFF2-40B4-BE49-F238E27FC236}">
                <a16:creationId xmlns:a16="http://schemas.microsoft.com/office/drawing/2014/main" id="{961E8FC6-A96B-3773-0488-2677AA91FB11}"/>
              </a:ext>
            </a:extLst>
          </p:cNvPr>
          <p:cNvSpPr>
            <a:spLocks noGrp="1"/>
          </p:cNvSpPr>
          <p:nvPr>
            <p:ph idx="1"/>
          </p:nvPr>
        </p:nvSpPr>
        <p:spPr>
          <a:xfrm>
            <a:off x="657224" y="2525200"/>
            <a:ext cx="10753725" cy="3766185"/>
          </a:xfrm>
        </p:spPr>
        <p:txBody>
          <a:bodyPr/>
          <a:lstStyle/>
          <a:p>
            <a:pPr>
              <a:buFont typeface="Arial" panose="020B0604020202020204" pitchFamily="34" charset="0"/>
              <a:buChar char="•"/>
            </a:pPr>
            <a:r>
              <a:rPr lang="en-US" dirty="0"/>
              <a:t>The primary objective of this project is to showcase the simulation of an Automatic Wiper ECU system using an Arduino Uno board. This ECU system is commonly found in modern vehicles to automatically adjust wiper speed based on rain intensity.</a:t>
            </a:r>
          </a:p>
          <a:p>
            <a:pPr>
              <a:buFont typeface="Arial" panose="020B0604020202020204" pitchFamily="34" charset="0"/>
              <a:buChar char="•"/>
            </a:pPr>
            <a:r>
              <a:rPr lang="en-US" dirty="0"/>
              <a:t>Utilizing basic electronic components such as potentiometers and LEDs, I've recreated a simplified version of this intricate system. The potentiometer simulates varying rain levels, which the Arduino processes to command the wiper (represented by a blinking LED) and to indicate wiper speed (represented by a series of four LEDs).</a:t>
            </a:r>
            <a:endParaRPr lang="ro-RO" dirty="0"/>
          </a:p>
        </p:txBody>
      </p:sp>
    </p:spTree>
    <p:extLst>
      <p:ext uri="{BB962C8B-B14F-4D97-AF65-F5344CB8AC3E}">
        <p14:creationId xmlns:p14="http://schemas.microsoft.com/office/powerpoint/2010/main" val="1474720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9301-F0CE-2B1A-BED5-1570177FE0D5}"/>
              </a:ext>
            </a:extLst>
          </p:cNvPr>
          <p:cNvSpPr>
            <a:spLocks noGrp="1"/>
          </p:cNvSpPr>
          <p:nvPr>
            <p:ph type="title"/>
          </p:nvPr>
        </p:nvSpPr>
        <p:spPr/>
        <p:txBody>
          <a:bodyPr/>
          <a:lstStyle/>
          <a:p>
            <a:r>
              <a:rPr lang="en-US" dirty="0"/>
              <a:t>Project Requirements</a:t>
            </a:r>
            <a:endParaRPr lang="ro-RO" dirty="0"/>
          </a:p>
        </p:txBody>
      </p:sp>
      <p:sp>
        <p:nvSpPr>
          <p:cNvPr id="3" name="Content Placeholder 2">
            <a:extLst>
              <a:ext uri="{FF2B5EF4-FFF2-40B4-BE49-F238E27FC236}">
                <a16:creationId xmlns:a16="http://schemas.microsoft.com/office/drawing/2014/main" id="{7A92806A-02F1-FF83-A58C-4F0C314832AE}"/>
              </a:ext>
            </a:extLst>
          </p:cNvPr>
          <p:cNvSpPr>
            <a:spLocks noGrp="1"/>
          </p:cNvSpPr>
          <p:nvPr>
            <p:ph idx="1"/>
          </p:nvPr>
        </p:nvSpPr>
        <p:spPr>
          <a:xfrm>
            <a:off x="676656" y="2256090"/>
            <a:ext cx="4237176" cy="2760291"/>
          </a:xfrm>
        </p:spPr>
        <p:txBody>
          <a:bodyPr>
            <a:normAutofit/>
          </a:bodyPr>
          <a:lstStyle/>
          <a:p>
            <a:pPr>
              <a:buFont typeface="Arial" panose="020B0604020202020204" pitchFamily="34" charset="0"/>
              <a:buChar char="•"/>
            </a:pPr>
            <a:r>
              <a:rPr lang="en-US" sz="1500" dirty="0"/>
              <a:t>Input: </a:t>
            </a:r>
          </a:p>
          <a:p>
            <a:pPr marL="0" indent="0">
              <a:buNone/>
            </a:pPr>
            <a:r>
              <a:rPr lang="en-US" sz="1500" dirty="0"/>
              <a:t>Potentiometer to simulate rain intensity.</a:t>
            </a:r>
          </a:p>
          <a:p>
            <a:pPr marL="0" indent="0">
              <a:buNone/>
            </a:pPr>
            <a:endParaRPr lang="en-US" sz="1500" dirty="0"/>
          </a:p>
          <a:p>
            <a:pPr>
              <a:buFont typeface="Arial" panose="020B0604020202020204" pitchFamily="34" charset="0"/>
              <a:buChar char="•"/>
            </a:pPr>
            <a:r>
              <a:rPr lang="en-US" sz="1500" dirty="0"/>
              <a:t>Output: </a:t>
            </a:r>
          </a:p>
          <a:p>
            <a:pPr marL="0" indent="0">
              <a:buNone/>
            </a:pPr>
            <a:r>
              <a:rPr lang="en-US" sz="1500" dirty="0"/>
              <a:t>1 LED representing the wiper's operational status (on/off cycle). </a:t>
            </a:r>
          </a:p>
          <a:p>
            <a:pPr marL="0" indent="0">
              <a:buNone/>
            </a:pPr>
            <a:r>
              <a:rPr lang="en-US" sz="1500" dirty="0"/>
              <a:t>4 LEDs representing the wiper's speed levels, mapped from 10% to 100%.</a:t>
            </a:r>
          </a:p>
        </p:txBody>
      </p:sp>
      <p:sp>
        <p:nvSpPr>
          <p:cNvPr id="5" name="TextBox 4">
            <a:extLst>
              <a:ext uri="{FF2B5EF4-FFF2-40B4-BE49-F238E27FC236}">
                <a16:creationId xmlns:a16="http://schemas.microsoft.com/office/drawing/2014/main" id="{2A498309-86F3-E422-F4A0-DC380EFE6EBA}"/>
              </a:ext>
            </a:extLst>
          </p:cNvPr>
          <p:cNvSpPr txBox="1"/>
          <p:nvPr/>
        </p:nvSpPr>
        <p:spPr>
          <a:xfrm>
            <a:off x="5084747" y="2256090"/>
            <a:ext cx="6866432" cy="2862322"/>
          </a:xfrm>
          <a:prstGeom prst="rect">
            <a:avLst/>
          </a:prstGeom>
          <a:noFill/>
        </p:spPr>
        <p:txBody>
          <a:bodyPr wrap="square">
            <a:spAutoFit/>
          </a:bodyPr>
          <a:lstStyle/>
          <a:p>
            <a:r>
              <a:rPr lang="en-US" sz="1500" dirty="0"/>
              <a:t>Functionality &amp; Requirements:</a:t>
            </a:r>
          </a:p>
          <a:p>
            <a:r>
              <a:rPr lang="en-US" sz="1500" dirty="0"/>
              <a:t>Wiper Operational Status (1 LED):</a:t>
            </a:r>
          </a:p>
          <a:p>
            <a:r>
              <a:rPr lang="en-US" sz="1500" dirty="0"/>
              <a:t> Activates if Rain Intensity ≥ 20%. Indicates the on-off cycle based on the wiper's speed.</a:t>
            </a:r>
          </a:p>
          <a:p>
            <a:endParaRPr lang="en-US" sz="1500" dirty="0"/>
          </a:p>
          <a:p>
            <a:endParaRPr lang="en-US" sz="1500" dirty="0"/>
          </a:p>
          <a:p>
            <a:r>
              <a:rPr lang="en-US" sz="1500" dirty="0"/>
              <a:t>Wiper Speed Indication (4 LEDs):</a:t>
            </a:r>
          </a:p>
          <a:p>
            <a:r>
              <a:rPr lang="en-US" sz="1500" dirty="0"/>
              <a:t>Rain Intensity &lt; 20%: All LEDs off.</a:t>
            </a:r>
          </a:p>
          <a:p>
            <a:r>
              <a:rPr lang="en-US" sz="1500" dirty="0"/>
              <a:t>Rain Intensity ≥ 20%: First LED on (representing 10% speed).</a:t>
            </a:r>
          </a:p>
          <a:p>
            <a:r>
              <a:rPr lang="en-US" sz="1500" dirty="0"/>
              <a:t>Rain Intensity &gt; 90%: All LEDs on (representing 100% speed).</a:t>
            </a:r>
          </a:p>
          <a:p>
            <a:r>
              <a:rPr lang="en-US" sz="1500" dirty="0"/>
              <a:t>Rain Intensity between 20% and 90%: LEDs light up progressively in equal steps to indicate increasing speeds.</a:t>
            </a:r>
          </a:p>
          <a:p>
            <a:endParaRPr lang="ro-RO" sz="1500" dirty="0"/>
          </a:p>
        </p:txBody>
      </p:sp>
    </p:spTree>
    <p:extLst>
      <p:ext uri="{BB962C8B-B14F-4D97-AF65-F5344CB8AC3E}">
        <p14:creationId xmlns:p14="http://schemas.microsoft.com/office/powerpoint/2010/main" val="163973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71B1-443E-7A96-D4D7-BF9EBA4DC90B}"/>
              </a:ext>
            </a:extLst>
          </p:cNvPr>
          <p:cNvSpPr>
            <a:spLocks noGrp="1"/>
          </p:cNvSpPr>
          <p:nvPr>
            <p:ph type="title"/>
          </p:nvPr>
        </p:nvSpPr>
        <p:spPr>
          <a:xfrm>
            <a:off x="666749" y="140610"/>
            <a:ext cx="10772775" cy="1658198"/>
          </a:xfrm>
        </p:spPr>
        <p:txBody>
          <a:bodyPr/>
          <a:lstStyle/>
          <a:p>
            <a:r>
              <a:rPr lang="en-US" dirty="0"/>
              <a:t>System Overview</a:t>
            </a:r>
            <a:endParaRPr lang="ro-RO" dirty="0"/>
          </a:p>
        </p:txBody>
      </p:sp>
      <p:pic>
        <p:nvPicPr>
          <p:cNvPr id="5" name="Content Placeholder 4">
            <a:extLst>
              <a:ext uri="{FF2B5EF4-FFF2-40B4-BE49-F238E27FC236}">
                <a16:creationId xmlns:a16="http://schemas.microsoft.com/office/drawing/2014/main" id="{DF368DC4-07FB-FF88-6E2B-01D393BC8F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177" y="2052698"/>
            <a:ext cx="4411686" cy="3308765"/>
          </a:xfrm>
        </p:spPr>
      </p:pic>
      <p:pic>
        <p:nvPicPr>
          <p:cNvPr id="7" name="Picture 6">
            <a:extLst>
              <a:ext uri="{FF2B5EF4-FFF2-40B4-BE49-F238E27FC236}">
                <a16:creationId xmlns:a16="http://schemas.microsoft.com/office/drawing/2014/main" id="{E984A59A-D062-37D7-19A5-B293506ED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628" y="1969252"/>
            <a:ext cx="2606744" cy="3475659"/>
          </a:xfrm>
          <a:prstGeom prst="rect">
            <a:avLst/>
          </a:prstGeom>
        </p:spPr>
      </p:pic>
      <p:pic>
        <p:nvPicPr>
          <p:cNvPr id="9" name="Picture 8">
            <a:extLst>
              <a:ext uri="{FF2B5EF4-FFF2-40B4-BE49-F238E27FC236}">
                <a16:creationId xmlns:a16="http://schemas.microsoft.com/office/drawing/2014/main" id="{C1C45D2C-A9E0-080C-FC8A-BBA8E2147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37" y="1969252"/>
            <a:ext cx="4411687" cy="3308765"/>
          </a:xfrm>
          <a:prstGeom prst="rect">
            <a:avLst/>
          </a:prstGeom>
        </p:spPr>
      </p:pic>
      <p:sp>
        <p:nvSpPr>
          <p:cNvPr id="10" name="TextBox 9">
            <a:extLst>
              <a:ext uri="{FF2B5EF4-FFF2-40B4-BE49-F238E27FC236}">
                <a16:creationId xmlns:a16="http://schemas.microsoft.com/office/drawing/2014/main" id="{FF8C3E47-629E-8C37-4A65-5AF7D0EDD492}"/>
              </a:ext>
            </a:extLst>
          </p:cNvPr>
          <p:cNvSpPr txBox="1"/>
          <p:nvPr/>
        </p:nvSpPr>
        <p:spPr>
          <a:xfrm>
            <a:off x="1667528" y="5361463"/>
            <a:ext cx="1574983" cy="276999"/>
          </a:xfrm>
          <a:prstGeom prst="rect">
            <a:avLst/>
          </a:prstGeom>
          <a:noFill/>
        </p:spPr>
        <p:txBody>
          <a:bodyPr wrap="none" rtlCol="0">
            <a:spAutoFit/>
          </a:bodyPr>
          <a:lstStyle/>
          <a:p>
            <a:r>
              <a:rPr lang="en-US" sz="1200" dirty="0"/>
              <a:t>Figure 1. Overall Setup</a:t>
            </a:r>
            <a:endParaRPr lang="ro-RO" sz="1200" dirty="0"/>
          </a:p>
        </p:txBody>
      </p:sp>
      <p:sp>
        <p:nvSpPr>
          <p:cNvPr id="11" name="TextBox 10">
            <a:extLst>
              <a:ext uri="{FF2B5EF4-FFF2-40B4-BE49-F238E27FC236}">
                <a16:creationId xmlns:a16="http://schemas.microsoft.com/office/drawing/2014/main" id="{90B2E720-175B-405E-62CB-39E5736AC119}"/>
              </a:ext>
            </a:extLst>
          </p:cNvPr>
          <p:cNvSpPr txBox="1"/>
          <p:nvPr/>
        </p:nvSpPr>
        <p:spPr>
          <a:xfrm>
            <a:off x="5265644" y="5444911"/>
            <a:ext cx="1651799" cy="276999"/>
          </a:xfrm>
          <a:prstGeom prst="rect">
            <a:avLst/>
          </a:prstGeom>
          <a:noFill/>
        </p:spPr>
        <p:txBody>
          <a:bodyPr wrap="none" rtlCol="0">
            <a:spAutoFit/>
          </a:bodyPr>
          <a:lstStyle/>
          <a:p>
            <a:r>
              <a:rPr lang="en-US" sz="1200" dirty="0"/>
              <a:t>Figure 2. Potentiometer</a:t>
            </a:r>
            <a:endParaRPr lang="ro-RO" sz="1200" dirty="0"/>
          </a:p>
        </p:txBody>
      </p:sp>
      <p:sp>
        <p:nvSpPr>
          <p:cNvPr id="12" name="TextBox 11">
            <a:extLst>
              <a:ext uri="{FF2B5EF4-FFF2-40B4-BE49-F238E27FC236}">
                <a16:creationId xmlns:a16="http://schemas.microsoft.com/office/drawing/2014/main" id="{BC21CF71-9572-67E2-1833-BF13227B5905}"/>
              </a:ext>
            </a:extLst>
          </p:cNvPr>
          <p:cNvSpPr txBox="1"/>
          <p:nvPr/>
        </p:nvSpPr>
        <p:spPr>
          <a:xfrm>
            <a:off x="8949488" y="5278017"/>
            <a:ext cx="2098138" cy="276999"/>
          </a:xfrm>
          <a:prstGeom prst="rect">
            <a:avLst/>
          </a:prstGeom>
          <a:noFill/>
        </p:spPr>
        <p:txBody>
          <a:bodyPr wrap="none" rtlCol="0">
            <a:spAutoFit/>
          </a:bodyPr>
          <a:lstStyle/>
          <a:p>
            <a:r>
              <a:rPr lang="en-US" sz="1200" dirty="0"/>
              <a:t>Figure 3. LEDs and connections</a:t>
            </a:r>
            <a:endParaRPr lang="ro-RO" sz="1200" dirty="0"/>
          </a:p>
        </p:txBody>
      </p:sp>
    </p:spTree>
    <p:extLst>
      <p:ext uri="{BB962C8B-B14F-4D97-AF65-F5344CB8AC3E}">
        <p14:creationId xmlns:p14="http://schemas.microsoft.com/office/powerpoint/2010/main" val="2973927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4AA29-BD38-DA26-2FE7-2807A3AF2970}"/>
              </a:ext>
            </a:extLst>
          </p:cNvPr>
          <p:cNvSpPr>
            <a:spLocks noGrp="1"/>
          </p:cNvSpPr>
          <p:nvPr>
            <p:ph type="title"/>
          </p:nvPr>
        </p:nvSpPr>
        <p:spPr/>
        <p:txBody>
          <a:bodyPr/>
          <a:lstStyle/>
          <a:p>
            <a:r>
              <a:rPr lang="en-US" dirty="0"/>
              <a:t>Code Implementation</a:t>
            </a:r>
            <a:endParaRPr lang="ro-RO" dirty="0"/>
          </a:p>
        </p:txBody>
      </p:sp>
      <p:pic>
        <p:nvPicPr>
          <p:cNvPr id="5" name="Content Placeholder 4">
            <a:extLst>
              <a:ext uri="{FF2B5EF4-FFF2-40B4-BE49-F238E27FC236}">
                <a16:creationId xmlns:a16="http://schemas.microsoft.com/office/drawing/2014/main" id="{554A6FA1-1189-4410-2E95-90FC0A944B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224" y="2273181"/>
            <a:ext cx="6657068" cy="3744601"/>
          </a:xfrm>
        </p:spPr>
      </p:pic>
      <p:pic>
        <p:nvPicPr>
          <p:cNvPr id="7" name="Picture 6">
            <a:extLst>
              <a:ext uri="{FF2B5EF4-FFF2-40B4-BE49-F238E27FC236}">
                <a16:creationId xmlns:a16="http://schemas.microsoft.com/office/drawing/2014/main" id="{3366DB5A-16F1-FC73-99B5-03B27447E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930" y="2273181"/>
            <a:ext cx="6657069" cy="3744601"/>
          </a:xfrm>
          <a:prstGeom prst="rect">
            <a:avLst/>
          </a:prstGeom>
        </p:spPr>
      </p:pic>
    </p:spTree>
    <p:extLst>
      <p:ext uri="{BB962C8B-B14F-4D97-AF65-F5344CB8AC3E}">
        <p14:creationId xmlns:p14="http://schemas.microsoft.com/office/powerpoint/2010/main" val="897993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C9085-0A1D-81BA-07DE-E76771D7B442}"/>
              </a:ext>
            </a:extLst>
          </p:cNvPr>
          <p:cNvSpPr>
            <a:spLocks noGrp="1"/>
          </p:cNvSpPr>
          <p:nvPr>
            <p:ph type="title"/>
          </p:nvPr>
        </p:nvSpPr>
        <p:spPr/>
        <p:txBody>
          <a:bodyPr/>
          <a:lstStyle/>
          <a:p>
            <a:endParaRPr lang="ro-RO"/>
          </a:p>
        </p:txBody>
      </p:sp>
      <p:pic>
        <p:nvPicPr>
          <p:cNvPr id="4" name="VID_20231011033245 (1)">
            <a:hlinkClick r:id="" action="ppaction://media"/>
            <a:extLst>
              <a:ext uri="{FF2B5EF4-FFF2-40B4-BE49-F238E27FC236}">
                <a16:creationId xmlns:a16="http://schemas.microsoft.com/office/drawing/2014/main" id="{09A5B01E-1043-1539-71A4-A712D049D6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0075" cy="6858000"/>
          </a:xfrm>
        </p:spPr>
      </p:pic>
    </p:spTree>
    <p:extLst>
      <p:ext uri="{BB962C8B-B14F-4D97-AF65-F5344CB8AC3E}">
        <p14:creationId xmlns:p14="http://schemas.microsoft.com/office/powerpoint/2010/main" val="391197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130</TotalTime>
  <Words>262</Words>
  <Application>Microsoft Office PowerPoint</Application>
  <PresentationFormat>Widescreen</PresentationFormat>
  <Paragraphs>28</Paragraphs>
  <Slides>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 Light</vt:lpstr>
      <vt:lpstr>Metropolitan</vt:lpstr>
      <vt:lpstr>Automatic Wiper ECU</vt:lpstr>
      <vt:lpstr>Introduction</vt:lpstr>
      <vt:lpstr>Project Requirements</vt:lpstr>
      <vt:lpstr>System Overview</vt:lpstr>
      <vt:lpstr>Code Implementation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Wiper ECU</dc:title>
  <dc:creator>Silviu Ionut Tanase</dc:creator>
  <cp:lastModifiedBy>Silviu Ionut Tanase</cp:lastModifiedBy>
  <cp:revision>6</cp:revision>
  <dcterms:created xsi:type="dcterms:W3CDTF">2023-10-10T23:41:01Z</dcterms:created>
  <dcterms:modified xsi:type="dcterms:W3CDTF">2023-10-11T01:57:48Z</dcterms:modified>
</cp:coreProperties>
</file>